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26"/>
  </p:notesMasterIdLst>
  <p:sldIdLst>
    <p:sldId id="256" r:id="rId2"/>
    <p:sldId id="308" r:id="rId3"/>
    <p:sldId id="359" r:id="rId4"/>
    <p:sldId id="320" r:id="rId5"/>
    <p:sldId id="389" r:id="rId6"/>
    <p:sldId id="361" r:id="rId7"/>
    <p:sldId id="370" r:id="rId8"/>
    <p:sldId id="371" r:id="rId9"/>
    <p:sldId id="375" r:id="rId10"/>
    <p:sldId id="374" r:id="rId11"/>
    <p:sldId id="366" r:id="rId12"/>
    <p:sldId id="368" r:id="rId13"/>
    <p:sldId id="392" r:id="rId14"/>
    <p:sldId id="372" r:id="rId15"/>
    <p:sldId id="373" r:id="rId16"/>
    <p:sldId id="382" r:id="rId17"/>
    <p:sldId id="393" r:id="rId18"/>
    <p:sldId id="376" r:id="rId19"/>
    <p:sldId id="378" r:id="rId20"/>
    <p:sldId id="379" r:id="rId21"/>
    <p:sldId id="380" r:id="rId22"/>
    <p:sldId id="384" r:id="rId23"/>
    <p:sldId id="391" r:id="rId24"/>
    <p:sldId id="390" r:id="rId25"/>
  </p:sldIdLst>
  <p:sldSz cx="12192000" cy="6858000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5E"/>
    <a:srgbClr val="4B61FF"/>
    <a:srgbClr val="49A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27"/>
    <p:restoredTop sz="94674"/>
  </p:normalViewPr>
  <p:slideViewPr>
    <p:cSldViewPr snapToObjects="1">
      <p:cViewPr>
        <p:scale>
          <a:sx n="118" d="100"/>
          <a:sy n="118" d="100"/>
        </p:scale>
        <p:origin x="712" y="22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20.png>
</file>

<file path=ppt/media/image27.tiff>
</file>

<file path=ppt/media/image3.jpg>
</file>

<file path=ppt/media/image4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4414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Gas collapsed</a:t>
            </a:r>
            <a:r>
              <a:rPr lang="en-US" baseline="0" dirty="0" smtClean="0"/>
              <a:t> with DM into filaments = cosmic web, formed galaxies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Will be published</a:t>
            </a:r>
            <a:r>
              <a:rPr lang="en-US" baseline="0" dirty="0" smtClean="0"/>
              <a:t> soon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689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914400" y="3786737"/>
            <a:ext cx="103632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914400" y="2111123"/>
            <a:ext cx="103632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609600" y="5875078"/>
            <a:ext cx="109728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www.stsci.edu/" TargetMode="External"/><Relationship Id="rId5" Type="http://schemas.openxmlformats.org/officeDocument/2006/relationships/hyperlink" Target="http://www.aura-astronomy.org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1015677" y="101020"/>
            <a:ext cx="10160644" cy="147063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sz="4600" dirty="0"/>
              <a:t>Does </a:t>
            </a:r>
            <a:r>
              <a:rPr lang="en-US" sz="4600" dirty="0" smtClean="0"/>
              <a:t>gas </a:t>
            </a:r>
            <a:r>
              <a:rPr lang="en-US" sz="4600" dirty="0"/>
              <a:t>in the IGM care about galaxies</a:t>
            </a:r>
            <a:r>
              <a:rPr lang="en-US" sz="4600" dirty="0" smtClean="0"/>
              <a:t>?</a:t>
            </a:r>
            <a:endParaRPr lang="en" sz="4600" i="1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3403921" y="4657038"/>
            <a:ext cx="7772400" cy="169822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2400" dirty="0">
                <a:solidFill>
                  <a:srgbClr val="FFFFFF"/>
                </a:solidFill>
              </a:rPr>
              <a:t>David </a:t>
            </a:r>
            <a:r>
              <a:rPr lang="en-US" sz="2400" dirty="0">
                <a:solidFill>
                  <a:srgbClr val="FFFFFF"/>
                </a:solidFill>
              </a:rPr>
              <a:t>M. </a:t>
            </a:r>
            <a:r>
              <a:rPr lang="en" sz="2400" dirty="0">
                <a:solidFill>
                  <a:srgbClr val="FFFFFF"/>
                </a:solidFill>
              </a:rPr>
              <a:t>French</a:t>
            </a:r>
          </a:p>
          <a:p>
            <a:pPr algn="r">
              <a:lnSpc>
                <a:spcPct val="115000"/>
              </a:lnSpc>
            </a:pPr>
            <a:r>
              <a:rPr lang="en-US" sz="1800" dirty="0" smtClean="0">
                <a:solidFill>
                  <a:srgbClr val="FFFFFF"/>
                </a:solidFill>
              </a:rPr>
              <a:t>AAS Dissertation Talk</a:t>
            </a:r>
          </a:p>
          <a:p>
            <a:pPr algn="r">
              <a:lnSpc>
                <a:spcPct val="115000"/>
              </a:lnSpc>
            </a:pPr>
            <a:r>
              <a:rPr lang="en" sz="1800" dirty="0" smtClean="0">
                <a:solidFill>
                  <a:srgbClr val="FFFFFF"/>
                </a:solidFill>
              </a:rPr>
              <a:t>University </a:t>
            </a:r>
            <a:r>
              <a:rPr lang="en" sz="1800" dirty="0">
                <a:solidFill>
                  <a:srgbClr val="FFFFFF"/>
                </a:solidFill>
              </a:rPr>
              <a:t>of Wisconsin - Madison</a:t>
            </a:r>
          </a:p>
          <a:p>
            <a:pPr algn="r">
              <a:lnSpc>
                <a:spcPct val="115000"/>
              </a:lnSpc>
            </a:pPr>
            <a:r>
              <a:rPr lang="en-US" sz="1800" dirty="0" smtClean="0">
                <a:solidFill>
                  <a:srgbClr val="FFFFFF"/>
                </a:solidFill>
              </a:rPr>
              <a:t>Thesis </a:t>
            </a:r>
            <a:r>
              <a:rPr lang="en-US" sz="1800" dirty="0">
                <a:solidFill>
                  <a:srgbClr val="FFFFFF"/>
                </a:solidFill>
              </a:rPr>
              <a:t>Advisor</a:t>
            </a:r>
            <a:r>
              <a:rPr lang="en" sz="1800" dirty="0">
                <a:solidFill>
                  <a:srgbClr val="FFFFFF"/>
                </a:solidFill>
              </a:rPr>
              <a:t>: </a:t>
            </a:r>
            <a:r>
              <a:rPr lang="en" sz="1800" dirty="0" smtClean="0">
                <a:solidFill>
                  <a:srgbClr val="FFFFFF"/>
                </a:solidFill>
              </a:rPr>
              <a:t>Bart </a:t>
            </a:r>
            <a:r>
              <a:rPr lang="en" sz="1800" dirty="0" err="1" smtClean="0">
                <a:solidFill>
                  <a:srgbClr val="FFFFFF"/>
                </a:solidFill>
              </a:rPr>
              <a:t>Wakker</a:t>
            </a:r>
            <a:endParaRPr lang="en" sz="180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-US" sz="1800" dirty="0" smtClean="0">
                <a:solidFill>
                  <a:srgbClr val="FFFFFF"/>
                </a:solidFill>
              </a:rPr>
              <a:t>Jan </a:t>
            </a:r>
            <a:r>
              <a:rPr lang="en-US" sz="1800" dirty="0">
                <a:solidFill>
                  <a:srgbClr val="FFFFFF"/>
                </a:solidFill>
              </a:rPr>
              <a:t>11</a:t>
            </a:r>
            <a:r>
              <a:rPr lang="en" sz="1800" dirty="0">
                <a:solidFill>
                  <a:srgbClr val="FFFFFF"/>
                </a:solidFill>
              </a:rPr>
              <a:t>, 201</a:t>
            </a:r>
            <a:r>
              <a:rPr lang="en-US" sz="1800" dirty="0">
                <a:solidFill>
                  <a:srgbClr val="FFFFFF"/>
                </a:solidFill>
              </a:rPr>
              <a:t>8</a:t>
            </a:r>
            <a:endParaRPr lang="en" sz="1800" dirty="0">
              <a:solidFill>
                <a:srgbClr val="FFFFFF"/>
              </a:solidFill>
            </a:endParaRPr>
          </a:p>
          <a:p>
            <a:pPr algn="r"/>
            <a:endParaRPr sz="2800" dirty="0"/>
          </a:p>
        </p:txBody>
      </p:sp>
      <p:sp>
        <p:nvSpPr>
          <p:cNvPr id="25" name="Shape 25"/>
          <p:cNvSpPr txBox="1"/>
          <p:nvPr/>
        </p:nvSpPr>
        <p:spPr>
          <a:xfrm>
            <a:off x="6756722" y="6477000"/>
            <a:ext cx="4419599" cy="2741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r"/>
            <a:r>
              <a:rPr lang="en" sz="1100" dirty="0">
                <a:solidFill>
                  <a:srgbClr val="FFFFFF"/>
                </a:solidFill>
              </a:rPr>
              <a:t>Image Credit: NASA and The Hubble Heritage Team (</a:t>
            </a:r>
            <a:r>
              <a:rPr lang="en" sz="1100" dirty="0">
                <a:solidFill>
                  <a:srgbClr val="FFFFFF"/>
                </a:solidFill>
                <a:hlinkClick r:id="rId4"/>
              </a:rPr>
              <a:t>STScI</a:t>
            </a:r>
            <a:r>
              <a:rPr lang="en" sz="1100" dirty="0">
                <a:solidFill>
                  <a:srgbClr val="FFFFFF"/>
                </a:solidFill>
              </a:rPr>
              <a:t>/</a:t>
            </a:r>
            <a:r>
              <a:rPr lang="en" sz="1100" dirty="0">
                <a:solidFill>
                  <a:srgbClr val="FFFFFF"/>
                </a:solidFill>
                <a:hlinkClick r:id="rId5"/>
              </a:rPr>
              <a:t>AURA</a:t>
            </a:r>
            <a:r>
              <a:rPr lang="en" sz="11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38110" y="1538998"/>
            <a:ext cx="6115777" cy="400110"/>
          </a:xfrm>
          <a:prstGeom prst="rect">
            <a:avLst/>
          </a:prstGeom>
          <a:solidFill>
            <a:schemeClr val="tx2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" sz="2000" i="1" dirty="0">
                <a:solidFill>
                  <a:schemeClr val="bg1"/>
                </a:solidFill>
              </a:rPr>
              <a:t>Tracing the </a:t>
            </a:r>
            <a:r>
              <a:rPr lang="en-US" sz="2000" i="1" dirty="0" err="1">
                <a:solidFill>
                  <a:schemeClr val="bg1"/>
                </a:solidFill>
              </a:rPr>
              <a:t>Circumgalactic</a:t>
            </a:r>
            <a:r>
              <a:rPr lang="en-US" sz="2000" i="1" dirty="0">
                <a:solidFill>
                  <a:schemeClr val="bg1"/>
                </a:solidFill>
              </a:rPr>
              <a:t> Medium in Lyα</a:t>
            </a:r>
            <a:r>
              <a:rPr lang="en" sz="2000" i="1" dirty="0">
                <a:solidFill>
                  <a:schemeClr val="bg1"/>
                </a:solidFill>
              </a:rPr>
              <a:t> with C</a:t>
            </a:r>
            <a:r>
              <a:rPr lang="en-US" sz="2000" i="1" dirty="0">
                <a:solidFill>
                  <a:schemeClr val="bg1"/>
                </a:solidFill>
              </a:rPr>
              <a:t>OS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661" y="1543291"/>
            <a:ext cx="6553200" cy="50717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743200"/>
            <a:ext cx="4279900" cy="24511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5080660" y="2860675"/>
            <a:ext cx="2920339" cy="990600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965700" y="3968750"/>
            <a:ext cx="3035299" cy="1136650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520725" y="6353382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13" name="Text Placeholder 1"/>
          <p:cNvSpPr txBox="1">
            <a:spLocks/>
          </p:cNvSpPr>
          <p:nvPr/>
        </p:nvSpPr>
        <p:spPr>
          <a:xfrm>
            <a:off x="761996" y="830998"/>
            <a:ext cx="10671859" cy="131738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800" b="1" dirty="0" smtClean="0"/>
              <a:t>Connecting with galaxies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using our galaxy catalog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800" dirty="0"/>
              <a:t> </a:t>
            </a:r>
            <a:r>
              <a:rPr lang="en-US" sz="2400" dirty="0" smtClean="0"/>
              <a:t>Which one?</a:t>
            </a:r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2888552" y="74742"/>
            <a:ext cx="641874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 smtClean="0">
                <a:solidFill>
                  <a:schemeClr val="bg1"/>
                </a:solidFill>
              </a:rPr>
              <a:t>Catalog the absorbers</a:t>
            </a:r>
            <a:endParaRPr lang="en-US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4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5" y="914400"/>
            <a:ext cx="10671859" cy="693003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 smtClean="0"/>
              <a:t>Define an objective </a:t>
            </a:r>
            <a:r>
              <a:rPr lang="en-US" sz="2800" b="1" dirty="0" smtClean="0"/>
              <a:t>“likelihood” </a:t>
            </a:r>
            <a:r>
              <a:rPr lang="en-US" sz="2800" b="1" dirty="0" smtClean="0"/>
              <a:t>parameter</a:t>
            </a:r>
            <a:endParaRPr lang="en-US" sz="2000" dirty="0"/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281541" y="121622"/>
            <a:ext cx="963276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Matching absorbers with galaxies</a:t>
            </a:r>
            <a:endParaRPr lang="en-US" sz="46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71600" y="1711645"/>
            <a:ext cx="8172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Define a likelihood: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385" y="2359657"/>
            <a:ext cx="5892621" cy="8267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71600" y="3559076"/>
            <a:ext cx="81721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  = impact parameter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          = viral radius of the </a:t>
            </a:r>
            <a:r>
              <a:rPr lang="en-US" sz="2400" dirty="0" smtClean="0">
                <a:solidFill>
                  <a:schemeClr val="bg1"/>
                </a:solidFill>
              </a:rPr>
              <a:t>galaxy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784" y="5038636"/>
            <a:ext cx="863600" cy="457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0864" y="4264657"/>
            <a:ext cx="4800600" cy="5461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3442" y="3633812"/>
            <a:ext cx="279400" cy="368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479473" y="6477000"/>
            <a:ext cx="19543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See French </a:t>
            </a:r>
            <a:r>
              <a:rPr lang="en-US" sz="1100" dirty="0" smtClean="0">
                <a:solidFill>
                  <a:schemeClr val="bg1"/>
                </a:solidFill>
              </a:rPr>
              <a:t>&amp; </a:t>
            </a:r>
            <a:r>
              <a:rPr lang="en-US" sz="1100" dirty="0" err="1" smtClean="0">
                <a:solidFill>
                  <a:schemeClr val="bg1"/>
                </a:solidFill>
              </a:rPr>
              <a:t>Wakker</a:t>
            </a:r>
            <a:r>
              <a:rPr lang="en-US" sz="1100" dirty="0" smtClean="0">
                <a:solidFill>
                  <a:schemeClr val="bg1"/>
                </a:solidFill>
              </a:rPr>
              <a:t> </a:t>
            </a:r>
            <a:r>
              <a:rPr lang="en-US" sz="1100" dirty="0" smtClean="0">
                <a:solidFill>
                  <a:schemeClr val="bg1"/>
                </a:solidFill>
              </a:rPr>
              <a:t>2017</a:t>
            </a: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441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6" y="838200"/>
            <a:ext cx="10671859" cy="1174353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Applying the likelihood method</a:t>
            </a:r>
            <a:endParaRPr lang="en-US" sz="2000" dirty="0"/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3D proximity indicator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Set criteria for ”association”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661" y="1543291"/>
            <a:ext cx="6553200" cy="50717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743200"/>
            <a:ext cx="4279900" cy="24511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5080660" y="2860675"/>
            <a:ext cx="2920339" cy="990600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965700" y="3968750"/>
            <a:ext cx="3035299" cy="1136650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7426" y="2869915"/>
            <a:ext cx="185897" cy="2168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1600" y="3429000"/>
            <a:ext cx="185897" cy="2168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31024" y="3383551"/>
            <a:ext cx="686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</a:t>
            </a:r>
            <a:r>
              <a:rPr lang="nb-NO" dirty="0" smtClean="0"/>
              <a:t>0.16</a:t>
            </a:r>
            <a:endParaRPr lang="en-US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7089164" y="2824466"/>
            <a:ext cx="9845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mtClean="0"/>
              <a:t>= 0.00027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520725" y="6353382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15" name="TextBox 14"/>
          <p:cNvSpPr txBox="1"/>
          <p:nvPr/>
        </p:nvSpPr>
        <p:spPr>
          <a:xfrm>
            <a:off x="1281541" y="121622"/>
            <a:ext cx="963276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Matching absorbers with galaxies</a:t>
            </a:r>
            <a:endParaRPr lang="en-US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4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14405" y="114181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829482" y="6427518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36" y="1981200"/>
            <a:ext cx="6083164" cy="47079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05600" y="2057400"/>
            <a:ext cx="3810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89692" y="1973814"/>
            <a:ext cx="2311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1200" i="1" dirty="0" err="1" smtClean="0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1200" i="1" dirty="0" smtClean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18596" y="6451706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762000" y="838200"/>
            <a:ext cx="10671859" cy="10056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800" b="1" dirty="0" smtClean="0"/>
              <a:t>What does the sightline “see”?</a:t>
            </a:r>
          </a:p>
          <a:p>
            <a:pPr marL="457200" indent="-457200" algn="l">
              <a:buClrTx/>
              <a:buSzTx/>
            </a:pPr>
            <a:r>
              <a:rPr lang="en-US" sz="2000" dirty="0"/>
              <a:t>Is there a h</a:t>
            </a:r>
            <a:r>
              <a:rPr lang="en-US" sz="2000" dirty="0" smtClean="0"/>
              <a:t>alo </a:t>
            </a:r>
            <a:r>
              <a:rPr lang="mr-IN" sz="2000" dirty="0"/>
              <a:t>–</a:t>
            </a:r>
            <a:r>
              <a:rPr lang="en-US" sz="2000" dirty="0"/>
              <a:t> disk kinematic connection?</a:t>
            </a:r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9350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838200"/>
            <a:ext cx="10671859" cy="1005645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 smtClean="0"/>
              <a:t>What does the sightline “see”?</a:t>
            </a:r>
            <a:endParaRPr lang="en-US" sz="2800" b="1" dirty="0" smtClean="0"/>
          </a:p>
          <a:p>
            <a:pPr marL="342900" indent="-342900" algn="l">
              <a:buClrTx/>
              <a:buSzTx/>
            </a:pPr>
            <a:r>
              <a:rPr lang="en-US" sz="2000" dirty="0" smtClean="0"/>
              <a:t>H-alpha rotation </a:t>
            </a:r>
            <a:r>
              <a:rPr lang="en-US" sz="2000" dirty="0" smtClean="0"/>
              <a:t>curves from SALT</a:t>
            </a:r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71990"/>
            <a:ext cx="6368514" cy="47131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114" y="1876303"/>
            <a:ext cx="5106056" cy="47200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882" y="636779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1314405" y="114181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12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68" y="1981201"/>
            <a:ext cx="7120532" cy="4707928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855105"/>
            <a:ext cx="10671859" cy="1049895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/>
              <a:t>What does the sightline “see”?</a:t>
            </a:r>
          </a:p>
          <a:p>
            <a:pPr marL="342900" indent="-342900" algn="l">
              <a:buClrTx/>
              <a:buSzTx/>
            </a:pPr>
            <a:r>
              <a:rPr lang="en-US" sz="2000" dirty="0" smtClean="0"/>
              <a:t>Create mock rotating halo based on </a:t>
            </a:r>
            <a:r>
              <a:rPr lang="en-US" sz="2000" dirty="0" smtClean="0"/>
              <a:t>rotation curve </a:t>
            </a:r>
            <a:r>
              <a:rPr lang="mr-IN" sz="2000" dirty="0" smtClean="0"/>
              <a:t>–</a:t>
            </a:r>
            <a:r>
              <a:rPr lang="en-US" sz="2000" dirty="0" smtClean="0"/>
              <a:t> project onto sightline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9829482" y="6427518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36" y="1981200"/>
            <a:ext cx="6083164" cy="47079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05600" y="2057400"/>
            <a:ext cx="3810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89692" y="1973814"/>
            <a:ext cx="2311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1200" i="1" dirty="0" err="1" smtClean="0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1200" i="1" dirty="0" smtClean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55774" y="6456192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10" name="TextBox 9"/>
          <p:cNvSpPr txBox="1"/>
          <p:nvPr/>
        </p:nvSpPr>
        <p:spPr>
          <a:xfrm>
            <a:off x="1314407" y="114181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4288465" y="2284714"/>
            <a:ext cx="3483935" cy="386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2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29482" y="6427518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36" y="1981200"/>
            <a:ext cx="6083164" cy="4707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68" y="1981201"/>
            <a:ext cx="7120532" cy="47079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05600" y="2057400"/>
            <a:ext cx="3810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89692" y="1973814"/>
            <a:ext cx="2311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1200" i="1" dirty="0" err="1" smtClean="0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1200" i="1" dirty="0" smtClean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4757538"/>
            <a:ext cx="2814539" cy="162098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8153400" y="4287309"/>
            <a:ext cx="762002" cy="51124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9067800" y="4287309"/>
            <a:ext cx="1524000" cy="51124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66800" y="5334000"/>
            <a:ext cx="31242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96605" y="5058880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dv = 57 km/s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562282" y="6448025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20" name="TextBox 19"/>
          <p:cNvSpPr txBox="1"/>
          <p:nvPr/>
        </p:nvSpPr>
        <p:spPr>
          <a:xfrm>
            <a:off x="1314405" y="114181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4288465" y="2284714"/>
            <a:ext cx="3483935" cy="3867965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8430105" y="4497958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smtClean="0"/>
              <a:t>dv = 57 km/s</a:t>
            </a:r>
            <a:endParaRPr lang="en-US" sz="1800"/>
          </a:p>
        </p:txBody>
      </p:sp>
      <p:sp>
        <p:nvSpPr>
          <p:cNvPr id="23" name="Text Placeholder 2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1"/>
          <p:cNvSpPr txBox="1">
            <a:spLocks/>
          </p:cNvSpPr>
          <p:nvPr/>
        </p:nvSpPr>
        <p:spPr>
          <a:xfrm>
            <a:off x="762000" y="855105"/>
            <a:ext cx="10671859" cy="10498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800" b="1" dirty="0" smtClean="0"/>
              <a:t>What does the sightline “see”?</a:t>
            </a:r>
          </a:p>
          <a:p>
            <a:pPr marL="342900" indent="-342900" algn="l">
              <a:buClrTx/>
              <a:buSzTx/>
            </a:pPr>
            <a:r>
              <a:rPr lang="en-US" sz="2000" dirty="0" smtClean="0"/>
              <a:t>Compare to absorber velocity </a:t>
            </a:r>
            <a:r>
              <a:rPr lang="mr-IN" sz="2000" dirty="0" smtClean="0"/>
              <a:t>–</a:t>
            </a:r>
            <a:r>
              <a:rPr lang="en-US" sz="2000" dirty="0" smtClean="0"/>
              <a:t> is there a halo-disk kinematic connection?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9159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9829482" y="6427518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036" y="1981200"/>
            <a:ext cx="6083164" cy="4707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68" y="1981201"/>
            <a:ext cx="7120532" cy="47079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05600" y="2057400"/>
            <a:ext cx="3810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89692" y="1973814"/>
            <a:ext cx="2311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Times" charset="0"/>
                <a:ea typeface="Times" charset="0"/>
                <a:cs typeface="Times" charset="0"/>
              </a:rPr>
              <a:t>CGCG039-137 : </a:t>
            </a:r>
            <a:r>
              <a:rPr lang="en-US" sz="1200" i="1" dirty="0" err="1" smtClean="0">
                <a:latin typeface="Times" charset="0"/>
                <a:ea typeface="Times" charset="0"/>
                <a:cs typeface="Times" charset="0"/>
              </a:rPr>
              <a:t>vhel</a:t>
            </a:r>
            <a:r>
              <a:rPr lang="en-US" sz="1200" i="1" dirty="0" smtClean="0">
                <a:latin typeface="Times" charset="0"/>
                <a:ea typeface="Times" charset="0"/>
                <a:cs typeface="Times" charset="0"/>
              </a:rPr>
              <a:t> = 6918 km/s</a:t>
            </a:r>
            <a:endParaRPr lang="en-US" sz="12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4757538"/>
            <a:ext cx="2814539" cy="162098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8153400" y="4287309"/>
            <a:ext cx="762002" cy="51124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9067800" y="4287309"/>
            <a:ext cx="1524000" cy="51124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66800" y="5334000"/>
            <a:ext cx="31242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96605" y="5058880"/>
            <a:ext cx="12041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dv = 57 km/s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562282" y="6448025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20" name="TextBox 19"/>
          <p:cNvSpPr txBox="1"/>
          <p:nvPr/>
        </p:nvSpPr>
        <p:spPr>
          <a:xfrm>
            <a:off x="1314405" y="114181"/>
            <a:ext cx="95670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>
                <a:solidFill>
                  <a:schemeClr val="bg1"/>
                </a:solidFill>
              </a:rPr>
              <a:t>Model </a:t>
            </a:r>
            <a:r>
              <a:rPr lang="en-US" sz="4600" b="1" dirty="0" smtClean="0">
                <a:solidFill>
                  <a:schemeClr val="bg1"/>
                </a:solidFill>
              </a:rPr>
              <a:t>sightline velocity structure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8" t="16019" r="4146" b="16400"/>
          <a:stretch/>
        </p:blipFill>
        <p:spPr>
          <a:xfrm>
            <a:off x="4288465" y="2284714"/>
            <a:ext cx="3483935" cy="3867965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8430105" y="4497958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smtClean="0"/>
              <a:t>dv = 57 km/s</a:t>
            </a:r>
            <a:endParaRPr lang="en-US" sz="1800"/>
          </a:p>
        </p:txBody>
      </p:sp>
      <p:sp>
        <p:nvSpPr>
          <p:cNvPr id="3" name="TextBox 2"/>
          <p:cNvSpPr txBox="1"/>
          <p:nvPr/>
        </p:nvSpPr>
        <p:spPr>
          <a:xfrm>
            <a:off x="3776267" y="3306001"/>
            <a:ext cx="4653838" cy="1107996"/>
          </a:xfrm>
          <a:prstGeom prst="rect">
            <a:avLst/>
          </a:prstGeom>
          <a:solidFill>
            <a:schemeClr val="tx2"/>
          </a:solidFill>
          <a:effectLst>
            <a:softEdge rad="0"/>
          </a:effectLst>
        </p:spPr>
        <p:txBody>
          <a:bodyPr wrap="none" rtlCol="0">
            <a:spAutoFit/>
          </a:bodyPr>
          <a:lstStyle/>
          <a:p>
            <a:r>
              <a:rPr lang="en-US" sz="6600" smtClean="0">
                <a:solidFill>
                  <a:srgbClr val="C00000"/>
                </a:solidFill>
              </a:rPr>
              <a:t>Preliminary!</a:t>
            </a:r>
            <a:endParaRPr lang="en-US" sz="6600">
              <a:solidFill>
                <a:srgbClr val="C00000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1"/>
          <p:cNvSpPr txBox="1">
            <a:spLocks/>
          </p:cNvSpPr>
          <p:nvPr/>
        </p:nvSpPr>
        <p:spPr>
          <a:xfrm>
            <a:off x="762000" y="855105"/>
            <a:ext cx="10671859" cy="10498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800" b="1" dirty="0" smtClean="0"/>
              <a:t>What does the sightline “see”?</a:t>
            </a:r>
          </a:p>
          <a:p>
            <a:pPr marL="342900" indent="-342900" algn="l">
              <a:buClrTx/>
              <a:buSzTx/>
            </a:pPr>
            <a:r>
              <a:rPr lang="en-US" sz="2000" dirty="0" smtClean="0"/>
              <a:t>Compare to absorber velocity </a:t>
            </a:r>
            <a:r>
              <a:rPr lang="mr-IN" sz="2000" dirty="0" smtClean="0"/>
              <a:t>–</a:t>
            </a:r>
            <a:r>
              <a:rPr lang="en-US" sz="2000" dirty="0" smtClean="0"/>
              <a:t> is there a halo-disk kinematic connection?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7819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7" y="830997"/>
            <a:ext cx="4267203" cy="1759803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Status: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800" b="1" dirty="0"/>
              <a:t> </a:t>
            </a:r>
            <a:r>
              <a:rPr lang="en-US" sz="2800" b="1" dirty="0" smtClean="0"/>
              <a:t>237 spectra </a:t>
            </a:r>
            <a:r>
              <a:rPr lang="en-US" sz="2800" b="1" dirty="0" smtClean="0"/>
              <a:t>reduced and </a:t>
            </a:r>
            <a:r>
              <a:rPr lang="en-US" sz="2800" b="1" dirty="0" smtClean="0"/>
              <a:t>identified</a:t>
            </a:r>
          </a:p>
          <a:p>
            <a:pPr marL="635000" lvl="1" indent="-288925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1067 Ly-alpha absorbers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3246028" y="130019"/>
            <a:ext cx="569418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Preliminary Results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428461"/>
            <a:ext cx="6999626" cy="5253515"/>
          </a:xfrm>
          <a:prstGeom prst="rect">
            <a:avLst/>
          </a:prstGeom>
        </p:spPr>
      </p:pic>
      <p:sp>
        <p:nvSpPr>
          <p:cNvPr id="15" name="Text Placeholder 1"/>
          <p:cNvSpPr txBox="1">
            <a:spLocks/>
          </p:cNvSpPr>
          <p:nvPr/>
        </p:nvSpPr>
        <p:spPr>
          <a:xfrm>
            <a:off x="761997" y="3161760"/>
            <a:ext cx="4114803" cy="214080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635000" lvl="1" indent="-288925" algn="l">
              <a:buClrTx/>
              <a:buSzTx/>
            </a:pPr>
            <a:endParaRPr lang="en-US" sz="2000" dirty="0" smtClean="0"/>
          </a:p>
          <a:p>
            <a:pPr marL="635000" lvl="1" indent="-288925" algn="l">
              <a:buClrTx/>
              <a:buSzTx/>
            </a:pPr>
            <a:r>
              <a:rPr lang="en-US" sz="2000" dirty="0" smtClean="0"/>
              <a:t>331 measured </a:t>
            </a:r>
          </a:p>
          <a:p>
            <a:pPr marL="635000" lvl="1" indent="-288925" algn="l">
              <a:buClrTx/>
              <a:buSzTx/>
            </a:pPr>
            <a:endParaRPr lang="en-US" sz="2000" dirty="0"/>
          </a:p>
          <a:p>
            <a:pPr marL="635000" lvl="1" indent="-288925" algn="l">
              <a:buClrTx/>
              <a:buSzTx/>
            </a:pPr>
            <a:r>
              <a:rPr lang="en-US" sz="2000" dirty="0" smtClean="0"/>
              <a:t>116 ”associated” with a single </a:t>
            </a:r>
            <a:r>
              <a:rPr lang="en-US" sz="2000" dirty="0" smtClean="0"/>
              <a:t>galaxy using our likelihood method</a:t>
            </a: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9807822" y="6420366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5860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961016"/>
            <a:ext cx="5486403" cy="1759803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EW vs impact parameter: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6028" y="130019"/>
            <a:ext cx="569418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smtClean="0">
                <a:solidFill>
                  <a:schemeClr val="bg1"/>
                </a:solidFill>
              </a:rPr>
              <a:t>Preliminary Results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938" y="2133600"/>
            <a:ext cx="5863101" cy="43496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76" y="2133600"/>
            <a:ext cx="5885524" cy="43496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07998" y="6221672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238362" y="6221672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8604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263805" y="107400"/>
            <a:ext cx="11811000" cy="8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4600" dirty="0" smtClean="0"/>
              <a:t>Gas + galaxies trace the </a:t>
            </a:r>
            <a:r>
              <a:rPr lang="en-US" sz="4600" smtClean="0"/>
              <a:t>same potential</a:t>
            </a:r>
            <a:endParaRPr lang="en" sz="4600" dirty="0"/>
          </a:p>
        </p:txBody>
      </p:sp>
      <p:pic>
        <p:nvPicPr>
          <p:cNvPr id="3" name="Picture 2" descr="Universe-dark-matter-web-and-galaxy-cluster-Millenium-proj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68" y="1296746"/>
            <a:ext cx="7003638" cy="4557161"/>
          </a:xfrm>
          <a:prstGeom prst="rect">
            <a:avLst/>
          </a:prstGeom>
        </p:spPr>
      </p:pic>
      <p:sp>
        <p:nvSpPr>
          <p:cNvPr id="6" name="Shape 39"/>
          <p:cNvSpPr txBox="1"/>
          <p:nvPr/>
        </p:nvSpPr>
        <p:spPr>
          <a:xfrm>
            <a:off x="416268" y="5922763"/>
            <a:ext cx="2018893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The </a:t>
            </a:r>
            <a:r>
              <a:rPr lang="en-US" sz="1200" dirty="0" err="1">
                <a:solidFill>
                  <a:srgbClr val="FFFFFF"/>
                </a:solidFill>
              </a:rPr>
              <a:t>Millenium</a:t>
            </a:r>
            <a:r>
              <a:rPr lang="en-US" sz="1200" dirty="0">
                <a:solidFill>
                  <a:srgbClr val="FFFFFF"/>
                </a:solidFill>
              </a:rPr>
              <a:t> Simulation</a:t>
            </a:r>
            <a:endParaRPr lang="en" sz="1200" dirty="0">
              <a:solidFill>
                <a:srgbClr val="FFFFFF"/>
              </a:solidFill>
            </a:endParaRPr>
          </a:p>
        </p:txBody>
      </p:sp>
      <p:pic>
        <p:nvPicPr>
          <p:cNvPr id="5" name="Picture 4" descr="sdss_filam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949320"/>
            <a:ext cx="5341726" cy="5365986"/>
          </a:xfrm>
          <a:prstGeom prst="rect">
            <a:avLst/>
          </a:prstGeom>
        </p:spPr>
      </p:pic>
      <p:sp>
        <p:nvSpPr>
          <p:cNvPr id="7" name="Shape 39"/>
          <p:cNvSpPr txBox="1"/>
          <p:nvPr/>
        </p:nvSpPr>
        <p:spPr>
          <a:xfrm>
            <a:off x="10043548" y="6315306"/>
            <a:ext cx="1546578" cy="461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SDSS Collaboration</a:t>
            </a:r>
            <a:endParaRPr lang="en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7115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961016"/>
            <a:ext cx="5486403" cy="1759803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EW vs velocity separation: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6028" y="130019"/>
            <a:ext cx="569418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smtClean="0">
                <a:solidFill>
                  <a:schemeClr val="bg1"/>
                </a:solidFill>
              </a:rPr>
              <a:t>Preliminary Results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372" y="1739815"/>
            <a:ext cx="6667500" cy="4940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01106" y="6418505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  <p:sp>
        <p:nvSpPr>
          <p:cNvPr id="4" name="TextBox 3"/>
          <p:cNvSpPr txBox="1"/>
          <p:nvPr/>
        </p:nvSpPr>
        <p:spPr>
          <a:xfrm>
            <a:off x="7162800" y="2971800"/>
            <a:ext cx="1636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4B61FF"/>
                </a:solidFill>
              </a:rPr>
              <a:t>Lower than galaxy</a:t>
            </a:r>
          </a:p>
          <a:p>
            <a:r>
              <a:rPr lang="en-US" dirty="0">
                <a:solidFill>
                  <a:srgbClr val="4B61FF"/>
                </a:solidFill>
              </a:rPr>
              <a:t>s</a:t>
            </a:r>
            <a:r>
              <a:rPr lang="en-US" dirty="0" smtClean="0">
                <a:solidFill>
                  <a:srgbClr val="4B61FF"/>
                </a:solidFill>
              </a:rPr>
              <a:t>ystemic velocity</a:t>
            </a:r>
            <a:endParaRPr lang="en-US" dirty="0">
              <a:solidFill>
                <a:srgbClr val="4B61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79479" y="2971800"/>
            <a:ext cx="16770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5E"/>
                </a:solidFill>
              </a:rPr>
              <a:t>Higher than galaxy</a:t>
            </a:r>
          </a:p>
          <a:p>
            <a:r>
              <a:rPr lang="en-US" dirty="0">
                <a:solidFill>
                  <a:srgbClr val="FF665E"/>
                </a:solidFill>
              </a:rPr>
              <a:t>s</a:t>
            </a:r>
            <a:r>
              <a:rPr lang="en-US" dirty="0" smtClean="0">
                <a:solidFill>
                  <a:srgbClr val="FF665E"/>
                </a:solidFill>
              </a:rPr>
              <a:t>ystemic velocity</a:t>
            </a:r>
            <a:endParaRPr lang="en-US" dirty="0">
              <a:solidFill>
                <a:srgbClr val="FF66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10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961017"/>
            <a:ext cx="5486403" cy="791584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Inclinations: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6028" y="130019"/>
            <a:ext cx="569418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smtClean="0">
                <a:solidFill>
                  <a:schemeClr val="bg1"/>
                </a:solidFill>
              </a:rPr>
              <a:t>Preliminary Results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" y="2182664"/>
            <a:ext cx="5670550" cy="42229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2457490"/>
            <a:ext cx="6377791" cy="39481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66234" y="6144036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127083" y="6122265"/>
            <a:ext cx="16257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</a:t>
            </a:r>
            <a:r>
              <a:rPr lang="en-US" sz="1100" dirty="0" smtClean="0"/>
              <a:t>2017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527047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1098631"/>
            <a:ext cx="7086600" cy="1169064"/>
          </a:xfrm>
        </p:spPr>
        <p:txBody>
          <a:bodyPr/>
          <a:lstStyle/>
          <a:p>
            <a:pPr marL="457200" indent="-457200" algn="l">
              <a:buClrTx/>
              <a:buSzTx/>
            </a:pPr>
            <a:r>
              <a:rPr lang="en-US" sz="2800" b="1" dirty="0" smtClean="0"/>
              <a:t>Evidence of non-spherical halo?</a:t>
            </a:r>
          </a:p>
          <a:p>
            <a:pPr marL="806450" lvl="1" indent="-398463" algn="l">
              <a:buClrTx/>
              <a:buSzTx/>
            </a:pPr>
            <a:r>
              <a:rPr lang="en-US" sz="2000" dirty="0" smtClean="0"/>
              <a:t>Covering fraction of Ly-alpha &lt; 1</a:t>
            </a:r>
            <a:endParaRPr lang="en-US" sz="2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2274604" y="160797"/>
            <a:ext cx="766427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Inclination overabundance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140125"/>
            <a:ext cx="4091791" cy="30472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4187371"/>
            <a:ext cx="4091791" cy="25330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01000" y="6489553"/>
            <a:ext cx="13644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French &amp; </a:t>
            </a:r>
            <a:r>
              <a:rPr lang="en-US" sz="900" dirty="0" err="1" smtClean="0"/>
              <a:t>Wakker</a:t>
            </a:r>
            <a:r>
              <a:rPr lang="en-US" sz="900" dirty="0" smtClean="0"/>
              <a:t> </a:t>
            </a:r>
            <a:r>
              <a:rPr lang="en-US" sz="900" dirty="0" smtClean="0"/>
              <a:t>2017</a:t>
            </a:r>
            <a:endParaRPr lang="en-US" sz="900" dirty="0"/>
          </a:p>
        </p:txBody>
      </p:sp>
      <p:sp>
        <p:nvSpPr>
          <p:cNvPr id="9" name="Oval 8"/>
          <p:cNvSpPr/>
          <p:nvPr/>
        </p:nvSpPr>
        <p:spPr>
          <a:xfrm>
            <a:off x="754228" y="2349647"/>
            <a:ext cx="1371600" cy="4279753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loud 14"/>
          <p:cNvSpPr/>
          <p:nvPr/>
        </p:nvSpPr>
        <p:spPr>
          <a:xfrm>
            <a:off x="892628" y="3705536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loud 16"/>
          <p:cNvSpPr/>
          <p:nvPr/>
        </p:nvSpPr>
        <p:spPr>
          <a:xfrm>
            <a:off x="1440028" y="3129791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loud 17"/>
          <p:cNvSpPr/>
          <p:nvPr/>
        </p:nvSpPr>
        <p:spPr>
          <a:xfrm>
            <a:off x="1523998" y="3967990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loud 18"/>
          <p:cNvSpPr/>
          <p:nvPr/>
        </p:nvSpPr>
        <p:spPr>
          <a:xfrm>
            <a:off x="908957" y="5510258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loud 19"/>
          <p:cNvSpPr/>
          <p:nvPr/>
        </p:nvSpPr>
        <p:spPr>
          <a:xfrm>
            <a:off x="1333498" y="6031973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loud 20"/>
          <p:cNvSpPr/>
          <p:nvPr/>
        </p:nvSpPr>
        <p:spPr>
          <a:xfrm>
            <a:off x="908957" y="4596426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loud 21"/>
          <p:cNvSpPr/>
          <p:nvPr/>
        </p:nvSpPr>
        <p:spPr>
          <a:xfrm>
            <a:off x="1523998" y="5124676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loud 22"/>
          <p:cNvSpPr/>
          <p:nvPr/>
        </p:nvSpPr>
        <p:spPr>
          <a:xfrm>
            <a:off x="1142998" y="2613380"/>
            <a:ext cx="381000" cy="3048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49216">
            <a:off x="4397568" y="1961635"/>
            <a:ext cx="1397000" cy="43053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609600" y="3616019"/>
            <a:ext cx="6705600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19880" y="2013674"/>
            <a:ext cx="840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Face-on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899725" y="2714245"/>
            <a:ext cx="1350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Highly-inclined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61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2000" y="1098631"/>
            <a:ext cx="7086600" cy="5530769"/>
          </a:xfrm>
        </p:spPr>
        <p:txBody>
          <a:bodyPr/>
          <a:lstStyle/>
          <a:p>
            <a:pPr marL="457200" indent="-457200" algn="l">
              <a:buClrTx/>
              <a:buSzTx/>
            </a:pPr>
            <a:r>
              <a:rPr lang="en-US" sz="2800" b="1" dirty="0" smtClean="0"/>
              <a:t>700+ COS spectra correlated with 130,000+ galaxies</a:t>
            </a:r>
          </a:p>
          <a:p>
            <a:pPr marL="806450" lvl="1" indent="-344488" algn="l">
              <a:buClrTx/>
              <a:buSzTx/>
            </a:pPr>
            <a:r>
              <a:rPr lang="en-US" sz="2000" dirty="0" smtClean="0"/>
              <a:t>Expect ~3000 Ly-alpha absorbers</a:t>
            </a:r>
          </a:p>
          <a:p>
            <a:pPr marL="806450" lvl="1" indent="-344488" algn="l">
              <a:buClrTx/>
              <a:buSzTx/>
            </a:pPr>
            <a:r>
              <a:rPr lang="en-US" sz="2000" dirty="0" smtClean="0"/>
              <a:t>~1000 absorber-galaxy pairs using likelihood method</a:t>
            </a:r>
          </a:p>
          <a:p>
            <a:pPr marL="806450" lvl="1" indent="-344488" algn="l">
              <a:buClrTx/>
              <a:buSzTx/>
            </a:pPr>
            <a:r>
              <a:rPr lang="en-US" sz="2000" dirty="0" smtClean="0"/>
              <a:t>Strong EW </a:t>
            </a:r>
            <a:r>
              <a:rPr lang="mr-IN" sz="2000" dirty="0" smtClean="0"/>
              <a:t>–</a:t>
            </a:r>
            <a:r>
              <a:rPr lang="en-US" sz="2000" dirty="0" smtClean="0"/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ΔV correlation</a:t>
            </a:r>
          </a:p>
          <a:p>
            <a:pPr marL="806450" lvl="1" indent="-344488" algn="l">
              <a:buClrTx/>
              <a:buSzTx/>
            </a:pPr>
            <a:r>
              <a:rPr lang="en-US" sz="2000" dirty="0" smtClean="0">
                <a:solidFill>
                  <a:schemeClr val="bg1"/>
                </a:solidFill>
              </a:rPr>
              <a:t>Overabundance around highly inclined galaxies</a:t>
            </a:r>
          </a:p>
          <a:p>
            <a:pPr marL="806450" lvl="1" indent="-344488" algn="l">
              <a:buClrTx/>
              <a:buSzTx/>
            </a:pPr>
            <a:endParaRPr lang="en-US" sz="2000" dirty="0"/>
          </a:p>
          <a:p>
            <a:pPr marL="806450" lvl="1" indent="-344488" algn="l">
              <a:lnSpc>
                <a:spcPct val="150000"/>
              </a:lnSpc>
              <a:buClrTx/>
              <a:buSzTx/>
            </a:pPr>
            <a:endParaRPr lang="en-US" sz="2800" b="1" dirty="0"/>
          </a:p>
          <a:p>
            <a:pPr marL="457200" indent="-457200" algn="l">
              <a:buClrTx/>
              <a:buSzTx/>
            </a:pPr>
            <a:r>
              <a:rPr lang="en-US" sz="2800" b="1" dirty="0" smtClean="0"/>
              <a:t>Model sightline velocity structure</a:t>
            </a:r>
          </a:p>
          <a:p>
            <a:pPr marL="914400" lvl="1" indent="-452438" algn="l">
              <a:buClrTx/>
              <a:buSzTx/>
            </a:pPr>
            <a:r>
              <a:rPr lang="en-US" sz="2000" dirty="0" smtClean="0"/>
              <a:t>Evidence for halo-disk kinematic connection?</a:t>
            </a:r>
          </a:p>
          <a:p>
            <a:pPr marL="914400" lvl="1" indent="-452438" algn="l">
              <a:lnSpc>
                <a:spcPct val="150000"/>
              </a:lnSpc>
              <a:buClrTx/>
              <a:buSzTx/>
            </a:pPr>
            <a:endParaRPr lang="en-US" sz="2800" b="1" dirty="0" smtClean="0"/>
          </a:p>
          <a:p>
            <a:pPr marL="457200" indent="-457200" algn="l">
              <a:buClrTx/>
              <a:buSzTx/>
            </a:pPr>
            <a:r>
              <a:rPr lang="en-US" sz="2800" b="1" dirty="0" smtClean="0"/>
              <a:t>Does CGM gas care about galaxies?</a:t>
            </a:r>
          </a:p>
          <a:p>
            <a:pPr marL="914400" lvl="1" indent="-452438" algn="l">
              <a:buClrTx/>
              <a:buSzTx/>
            </a:pPr>
            <a:r>
              <a:rPr lang="en-US" sz="2000" dirty="0" smtClean="0"/>
              <a:t>It seems like it might!</a:t>
            </a:r>
            <a:endParaRPr lang="en-US" sz="2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4571700" y="160797"/>
            <a:ext cx="307007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Summary: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140125"/>
            <a:ext cx="4091791" cy="30472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4187371"/>
            <a:ext cx="4091791" cy="25330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01000" y="6489553"/>
            <a:ext cx="13644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French &amp; </a:t>
            </a:r>
            <a:r>
              <a:rPr lang="en-US" sz="900" dirty="0" err="1" smtClean="0"/>
              <a:t>Wakker</a:t>
            </a:r>
            <a:r>
              <a:rPr lang="en-US" sz="900" dirty="0" smtClean="0"/>
              <a:t> </a:t>
            </a:r>
            <a:r>
              <a:rPr lang="en-US" sz="900" dirty="0" smtClean="0"/>
              <a:t>2017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7704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3" y="609600"/>
            <a:ext cx="10671859" cy="1676400"/>
          </a:xfrm>
        </p:spPr>
        <p:txBody>
          <a:bodyPr/>
          <a:lstStyle/>
          <a:p>
            <a:pPr marL="461963" indent="-452438" algn="l">
              <a:lnSpc>
                <a:spcPct val="150000"/>
              </a:lnSpc>
              <a:buClrTx/>
              <a:buSzTx/>
              <a:buNone/>
            </a:pPr>
            <a:r>
              <a:rPr lang="en-US" sz="2800" b="1" dirty="0" smtClean="0"/>
              <a:t>Homogenize existing data</a:t>
            </a:r>
          </a:p>
          <a:p>
            <a:pPr marL="806450" indent="-344488" algn="l">
              <a:buClrTx/>
              <a:buSzTx/>
            </a:pPr>
            <a:r>
              <a:rPr lang="en-US" sz="2000" dirty="0" smtClean="0"/>
              <a:t>Normalize </a:t>
            </a:r>
            <a:r>
              <a:rPr lang="en-US" sz="2000" dirty="0" smtClean="0"/>
              <a:t>diameters, inclination, PA to 2MASS values</a:t>
            </a:r>
          </a:p>
          <a:p>
            <a:pPr marL="806450" indent="-344488" algn="l">
              <a:buClrTx/>
              <a:buSzTx/>
            </a:pPr>
            <a:r>
              <a:rPr lang="en-US" sz="2000" dirty="0" smtClean="0"/>
              <a:t>Choose magnitudes, calculate (L*, </a:t>
            </a:r>
            <a:r>
              <a:rPr lang="en-US" sz="2000" dirty="0" err="1" smtClean="0"/>
              <a:t>R</a:t>
            </a:r>
            <a:r>
              <a:rPr lang="en-US" sz="2000" baseline="-25000" dirty="0" err="1" smtClean="0"/>
              <a:t>vir</a:t>
            </a:r>
            <a:r>
              <a:rPr lang="en-US" sz="2000" dirty="0" smtClean="0"/>
              <a:t>)</a:t>
            </a:r>
            <a:endParaRPr lang="en-US" sz="2000" dirty="0"/>
          </a:p>
          <a:p>
            <a:pPr marL="808038" indent="-347663" algn="l">
              <a:lnSpc>
                <a:spcPct val="150000"/>
              </a:lnSpc>
              <a:buClrTx/>
              <a:buSzTx/>
            </a:pPr>
            <a:endParaRPr lang="en-US" sz="2000" dirty="0"/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2000" dirty="0" smtClean="0"/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929154" y="76200"/>
            <a:ext cx="799289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smtClean="0">
                <a:solidFill>
                  <a:schemeClr val="bg1"/>
                </a:solidFill>
              </a:rPr>
              <a:t>New Nearby Galaxy Catalog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522" y="1998808"/>
            <a:ext cx="9448800" cy="4724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3522" y="643082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sp>
        <p:nvSpPr>
          <p:cNvPr id="6" name="TextBox 5"/>
          <p:cNvSpPr txBox="1"/>
          <p:nvPr/>
        </p:nvSpPr>
        <p:spPr>
          <a:xfrm>
            <a:off x="4415410" y="5715000"/>
            <a:ext cx="336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Magnitude </a:t>
            </a:r>
            <a:r>
              <a:rPr lang="mr-IN" sz="1800" dirty="0" smtClean="0"/>
              <a:t>–</a:t>
            </a:r>
            <a:r>
              <a:rPr lang="en-US" sz="1800" dirty="0" smtClean="0"/>
              <a:t> Diameter Relation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10184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609598" y="152400"/>
            <a:ext cx="10972800" cy="8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4600" dirty="0" smtClean="0"/>
              <a:t>Does the gas care about the galaxies?</a:t>
            </a:r>
            <a:endParaRPr lang="en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829957" y="1402836"/>
            <a:ext cx="10532083" cy="491694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95300" indent="-457200" algn="l">
              <a:buFont typeface="Lucida Grande"/>
              <a:buChar char="●"/>
            </a:pPr>
            <a:r>
              <a:rPr lang="en-US" sz="2400" dirty="0">
                <a:solidFill>
                  <a:schemeClr val="lt1"/>
                </a:solidFill>
              </a:rPr>
              <a:t>Gas and </a:t>
            </a:r>
            <a:r>
              <a:rPr lang="en-US" sz="2400" dirty="0" smtClean="0">
                <a:solidFill>
                  <a:schemeClr val="lt1"/>
                </a:solidFill>
              </a:rPr>
              <a:t>galaxies should </a:t>
            </a:r>
            <a:r>
              <a:rPr lang="en-US" sz="2400" dirty="0">
                <a:solidFill>
                  <a:schemeClr val="lt1"/>
                </a:solidFill>
              </a:rPr>
              <a:t>follow the same DM potential</a:t>
            </a:r>
          </a:p>
          <a:p>
            <a:pPr marL="38100" algn="l"/>
            <a:endParaRPr lang="en-US" sz="2400" dirty="0" smtClean="0">
              <a:solidFill>
                <a:schemeClr val="lt1"/>
              </a:solidFill>
            </a:endParaRPr>
          </a:p>
          <a:p>
            <a:pPr marL="38100" algn="l"/>
            <a:endParaRPr lang="en-US" sz="2400" dirty="0">
              <a:solidFill>
                <a:schemeClr val="lt1"/>
              </a:solidFill>
            </a:endParaRPr>
          </a:p>
          <a:p>
            <a:pPr marL="495300" indent="-457200" algn="l">
              <a:buFont typeface="Lucida Grande"/>
              <a:buChar char="●"/>
            </a:pPr>
            <a:r>
              <a:rPr lang="en-US" sz="2400" dirty="0">
                <a:solidFill>
                  <a:schemeClr val="lt1"/>
                </a:solidFill>
              </a:rPr>
              <a:t>Galaxies need to continue accreting gas over cosmic time to match observations</a:t>
            </a:r>
          </a:p>
          <a:p>
            <a:pPr marL="495300" indent="-457200" algn="l">
              <a:buFont typeface="Lucida Grande"/>
              <a:buChar char="●"/>
            </a:pPr>
            <a:endParaRPr lang="en-US" sz="2400" dirty="0">
              <a:solidFill>
                <a:schemeClr val="lt1"/>
              </a:solidFill>
            </a:endParaRPr>
          </a:p>
          <a:p>
            <a:pPr marL="38100" algn="l"/>
            <a:endParaRPr lang="en-US" sz="2400" dirty="0">
              <a:solidFill>
                <a:schemeClr val="lt1"/>
              </a:solidFill>
            </a:endParaRPr>
          </a:p>
          <a:p>
            <a:pPr marL="495300" indent="-457200" algn="l">
              <a:buFont typeface="Lucida Grande"/>
              <a:buChar char="●"/>
            </a:pPr>
            <a:r>
              <a:rPr lang="en-US" sz="2400" dirty="0">
                <a:solidFill>
                  <a:schemeClr val="lt1"/>
                </a:solidFill>
              </a:rPr>
              <a:t>Feedback kicks gas out of galaxies</a:t>
            </a:r>
            <a:endParaRPr lang="en-US" sz="2400" i="1" dirty="0">
              <a:solidFill>
                <a:srgbClr val="FFFFFF"/>
              </a:solidFill>
            </a:endParaRPr>
          </a:p>
          <a:p>
            <a:pPr lvl="0" algn="l"/>
            <a:endParaRPr lang="en-US" sz="2400" i="1" dirty="0">
              <a:solidFill>
                <a:srgbClr val="FFFFFF"/>
              </a:solidFill>
            </a:endParaRPr>
          </a:p>
          <a:p>
            <a:pPr lvl="0" algn="l"/>
            <a:endParaRPr lang="en-US" sz="2400" i="1" dirty="0">
              <a:solidFill>
                <a:srgbClr val="FFFFFF"/>
              </a:solidFill>
            </a:endParaRPr>
          </a:p>
          <a:p>
            <a:pPr marL="457200" indent="-419100" algn="l">
              <a:buClr>
                <a:srgbClr val="FFFFFF"/>
              </a:buClr>
              <a:buFont typeface="Arial"/>
              <a:buChar char="●"/>
            </a:pPr>
            <a:r>
              <a:rPr lang="en-US" sz="2400" dirty="0">
                <a:solidFill>
                  <a:schemeClr val="lt1"/>
                </a:solidFill>
              </a:rPr>
              <a:t>How do the properties of </a:t>
            </a:r>
            <a:r>
              <a:rPr lang="en-US" sz="2400" dirty="0" smtClean="0">
                <a:solidFill>
                  <a:schemeClr val="lt1"/>
                </a:solidFill>
              </a:rPr>
              <a:t>halo </a:t>
            </a:r>
            <a:r>
              <a:rPr lang="en-US" sz="2400" dirty="0" smtClean="0">
                <a:solidFill>
                  <a:schemeClr val="lt1"/>
                </a:solidFill>
              </a:rPr>
              <a:t>gas </a:t>
            </a:r>
            <a:r>
              <a:rPr lang="en-US" sz="2400" dirty="0">
                <a:solidFill>
                  <a:schemeClr val="lt1"/>
                </a:solidFill>
              </a:rPr>
              <a:t>correlate with nearby galaxy properties?</a:t>
            </a:r>
            <a:endParaRPr lang="en-US" sz="2400" i="1" dirty="0">
              <a:solidFill>
                <a:schemeClr val="lt1"/>
              </a:solidFill>
            </a:endParaRPr>
          </a:p>
          <a:p>
            <a:pPr marL="38100" algn="l"/>
            <a:endParaRPr lang="en-US" dirty="0" smtClean="0">
              <a:solidFill>
                <a:schemeClr val="lt1"/>
              </a:solidFill>
            </a:endParaRPr>
          </a:p>
          <a:p>
            <a:pPr marL="38100" algn="l"/>
            <a:endParaRPr lang="en" dirty="0" smtClean="0">
              <a:solidFill>
                <a:schemeClr val="lt1"/>
              </a:solidFill>
            </a:endParaRPr>
          </a:p>
          <a:p>
            <a:pPr marL="457200" algn="l"/>
            <a:endParaRPr sz="2400" dirty="0">
              <a:solidFill>
                <a:srgbClr val="FFFFFF"/>
              </a:solidFill>
            </a:endParaRPr>
          </a:p>
          <a:p>
            <a:pPr marL="457200" indent="457200" algn="l"/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" name="Up-Down Arrow 1"/>
          <p:cNvSpPr/>
          <p:nvPr/>
        </p:nvSpPr>
        <p:spPr>
          <a:xfrm>
            <a:off x="5896207" y="3222193"/>
            <a:ext cx="399582" cy="601585"/>
          </a:xfrm>
          <a:prstGeom prst="upDownArrow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60"/>
          <p:cNvSpPr/>
          <p:nvPr/>
        </p:nvSpPr>
        <p:spPr>
          <a:xfrm>
            <a:off x="795232" y="5092860"/>
            <a:ext cx="484418" cy="527249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 w="19050" cap="flat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771290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533400" y="107400"/>
            <a:ext cx="11125200" cy="8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4600" dirty="0" smtClean="0"/>
              <a:t>Probing the </a:t>
            </a:r>
            <a:r>
              <a:rPr lang="en-US" sz="4600" dirty="0" smtClean="0"/>
              <a:t>CGM with QSO absorption</a:t>
            </a:r>
            <a:endParaRPr lang="en" sz="4600" dirty="0"/>
          </a:p>
        </p:txBody>
      </p:sp>
      <p:pic>
        <p:nvPicPr>
          <p:cNvPr id="2" name="Picture 1" descr="cgm_natur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3505200" y="1031950"/>
            <a:ext cx="7910595" cy="5559820"/>
          </a:xfrm>
          <a:prstGeom prst="rect">
            <a:avLst/>
          </a:prstGeom>
        </p:spPr>
      </p:pic>
      <p:sp>
        <p:nvSpPr>
          <p:cNvPr id="5" name="Shape 39"/>
          <p:cNvSpPr txBox="1"/>
          <p:nvPr/>
        </p:nvSpPr>
        <p:spPr>
          <a:xfrm>
            <a:off x="10317371" y="6534611"/>
            <a:ext cx="1396347" cy="3233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dirty="0">
                <a:solidFill>
                  <a:srgbClr val="FFFFFF"/>
                </a:solidFill>
              </a:rPr>
              <a:t>Nature 517, 444</a:t>
            </a:r>
            <a:endParaRPr lang="en" sz="12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 rot="4559869">
            <a:off x="8633132" y="3107108"/>
            <a:ext cx="465665" cy="1749780"/>
          </a:xfrm>
          <a:prstGeom prst="rightBrac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012105" y="4172824"/>
            <a:ext cx="186387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Impact parameter (</a:t>
            </a:r>
            <a:r>
              <a:rPr lang="en" i="1" dirty="0">
                <a:solidFill>
                  <a:srgbClr val="FFFF00"/>
                </a:solidFill>
              </a:rPr>
              <a:t>ρ</a:t>
            </a:r>
            <a:r>
              <a:rPr lang="en-US" i="1" dirty="0">
                <a:solidFill>
                  <a:srgbClr val="FFFF00"/>
                </a:solidFill>
              </a:rPr>
              <a:t>)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9460385" y="2165789"/>
            <a:ext cx="879880" cy="2442432"/>
          </a:xfrm>
          <a:prstGeom prst="straightConnector1">
            <a:avLst/>
          </a:prstGeom>
          <a:ln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956992" y="3063854"/>
            <a:ext cx="44114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ΔV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2098" y="5980675"/>
            <a:ext cx="4724400" cy="469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3400" y="1143000"/>
            <a:ext cx="2743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Diffuse halo gas -&gt; QSO absorption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Must rely on serendipitous QSO locations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Build a sample of single galaxy-QSO pairs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Impact parameter and ΔV give absorber position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76046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219200"/>
            <a:ext cx="11049000" cy="5105400"/>
          </a:xfrm>
        </p:spPr>
        <p:txBody>
          <a:bodyPr/>
          <a:lstStyle/>
          <a:p>
            <a:pPr algn="l"/>
            <a:r>
              <a:rPr lang="en-US" sz="2800" dirty="0"/>
              <a:t> </a:t>
            </a:r>
            <a:r>
              <a:rPr lang="en-US" sz="2800" dirty="0" smtClean="0"/>
              <a:t>Use archival Cosmic Origins Spectrograph (COS) sightlines (~700)</a:t>
            </a:r>
          </a:p>
          <a:p>
            <a:pPr marL="914400" lvl="1" indent="-452438" algn="l"/>
            <a:r>
              <a:rPr lang="en-US" sz="2400" dirty="0" smtClean="0"/>
              <a:t> Catalog Ly-alpha lines</a:t>
            </a:r>
          </a:p>
          <a:p>
            <a:pPr marL="914400" lvl="1" indent="-452438" algn="l"/>
            <a:endParaRPr lang="en-US" sz="2800" dirty="0" smtClean="0"/>
          </a:p>
          <a:p>
            <a:pPr marL="914400" lvl="1" indent="-452438" algn="l"/>
            <a:endParaRPr lang="en-US" sz="2800" dirty="0" smtClean="0"/>
          </a:p>
          <a:p>
            <a:pPr algn="l"/>
            <a:r>
              <a:rPr lang="en-US" sz="2800" dirty="0" smtClean="0"/>
              <a:t> Correlate with galaxy environment</a:t>
            </a:r>
          </a:p>
          <a:p>
            <a:pPr marL="914400" lvl="1" indent="-452438" algn="l"/>
            <a:r>
              <a:rPr lang="en-US" sz="2800" dirty="0" smtClean="0"/>
              <a:t> </a:t>
            </a:r>
            <a:r>
              <a:rPr lang="en-US" sz="2400" dirty="0" smtClean="0"/>
              <a:t>Limit search to </a:t>
            </a:r>
            <a:r>
              <a:rPr lang="en-US" sz="2400" i="1" dirty="0" err="1" smtClean="0"/>
              <a:t>cz</a:t>
            </a:r>
            <a:r>
              <a:rPr lang="en-US" sz="2400" i="1" dirty="0" smtClean="0"/>
              <a:t> &lt; 10,000 km/s</a:t>
            </a:r>
          </a:p>
          <a:p>
            <a:pPr marL="914400" lvl="1" indent="-452438" algn="l"/>
            <a:endParaRPr lang="en-US" sz="2800" dirty="0" smtClean="0"/>
          </a:p>
          <a:p>
            <a:pPr marL="914400" lvl="1" indent="-452438" algn="l"/>
            <a:endParaRPr lang="en-US" sz="2800" dirty="0" smtClean="0"/>
          </a:p>
          <a:p>
            <a:pPr algn="l"/>
            <a:r>
              <a:rPr lang="en-US" sz="2800" dirty="0" smtClean="0"/>
              <a:t> Ask</a:t>
            </a:r>
          </a:p>
          <a:p>
            <a:pPr marL="914400" lvl="1" indent="-452438" algn="l"/>
            <a:r>
              <a:rPr lang="en-US" sz="2400" dirty="0" smtClean="0"/>
              <a:t> absorber(EW, velocity) vs galaxy properties (size, proximity, orientation)</a:t>
            </a:r>
          </a:p>
          <a:p>
            <a:pPr marL="914400" lvl="1" indent="-452438" algn="l"/>
            <a:endParaRPr lang="en-US" sz="2800" dirty="0" smtClean="0"/>
          </a:p>
        </p:txBody>
      </p:sp>
      <p:sp>
        <p:nvSpPr>
          <p:cNvPr id="3" name="Shape 30"/>
          <p:cNvSpPr txBox="1">
            <a:spLocks/>
          </p:cNvSpPr>
          <p:nvPr/>
        </p:nvSpPr>
        <p:spPr>
          <a:xfrm>
            <a:off x="2209800" y="314229"/>
            <a:ext cx="7772400" cy="8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4600" b="1" dirty="0" smtClean="0">
                <a:solidFill>
                  <a:schemeClr val="bg1"/>
                </a:solidFill>
              </a:rPr>
              <a:t>Science </a:t>
            </a:r>
            <a:r>
              <a:rPr lang="en" sz="4600" b="1" dirty="0" smtClean="0">
                <a:solidFill>
                  <a:schemeClr val="bg1"/>
                </a:solidFill>
              </a:rPr>
              <a:t>Outline</a:t>
            </a:r>
            <a:endParaRPr lang="en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59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212" y="1999287"/>
            <a:ext cx="9717425" cy="4858713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6" y="762000"/>
            <a:ext cx="10671859" cy="1371600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800" b="1" dirty="0" smtClean="0"/>
              <a:t>Gather existing </a:t>
            </a:r>
            <a:r>
              <a:rPr lang="en-US" sz="2800" b="1" dirty="0"/>
              <a:t>galaxy </a:t>
            </a:r>
            <a:r>
              <a:rPr lang="en-US" sz="2800" b="1" dirty="0" smtClean="0"/>
              <a:t>data</a:t>
            </a:r>
            <a:endParaRPr lang="en-US" sz="2800" b="1" dirty="0"/>
          </a:p>
          <a:p>
            <a:pPr marL="808038" indent="-347663" algn="l">
              <a:buClrTx/>
              <a:buSzTx/>
            </a:pPr>
            <a:r>
              <a:rPr lang="en-US" sz="2000" dirty="0"/>
              <a:t>NED + </a:t>
            </a:r>
            <a:r>
              <a:rPr lang="en-US" sz="2000" dirty="0" smtClean="0"/>
              <a:t>IRSA</a:t>
            </a:r>
            <a:endParaRPr lang="en-US" sz="2000" dirty="0"/>
          </a:p>
          <a:p>
            <a:pPr marL="808038" indent="-347663" algn="l">
              <a:buClrTx/>
              <a:buSzTx/>
            </a:pPr>
            <a:r>
              <a:rPr lang="en-US" sz="2000" dirty="0" smtClean="0"/>
              <a:t>130,000+ galaxies with </a:t>
            </a:r>
            <a:r>
              <a:rPr lang="en-US" sz="2000" i="1" dirty="0" err="1" smtClean="0"/>
              <a:t>cz</a:t>
            </a:r>
            <a:r>
              <a:rPr lang="en-US" sz="2000" dirty="0" smtClean="0"/>
              <a:t> &lt; 10,000 km/s</a:t>
            </a:r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2101477" y="76200"/>
            <a:ext cx="799289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smtClean="0">
                <a:solidFill>
                  <a:schemeClr val="bg1"/>
                </a:solidFill>
              </a:rPr>
              <a:t>New </a:t>
            </a:r>
            <a:r>
              <a:rPr lang="en-US" sz="4600" b="1" dirty="0" smtClean="0">
                <a:solidFill>
                  <a:schemeClr val="bg1"/>
                </a:solidFill>
              </a:rPr>
              <a:t>Nearby Galaxy Catalog</a:t>
            </a:r>
            <a:endParaRPr lang="en-US" sz="4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95400" y="659639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9908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3" y="744392"/>
            <a:ext cx="10671859" cy="1389208"/>
          </a:xfrm>
        </p:spPr>
        <p:txBody>
          <a:bodyPr/>
          <a:lstStyle/>
          <a:p>
            <a:pPr marL="461963" indent="-452438" algn="l">
              <a:buClrTx/>
              <a:buSzTx/>
              <a:buNone/>
            </a:pPr>
            <a:r>
              <a:rPr lang="en-US" sz="2800" b="1" dirty="0" smtClean="0"/>
              <a:t>Homogenize existing data</a:t>
            </a:r>
          </a:p>
          <a:p>
            <a:pPr marL="806450" indent="-344488" algn="l">
              <a:buClrTx/>
              <a:buSzTx/>
            </a:pPr>
            <a:r>
              <a:rPr lang="en-US" sz="2000" dirty="0" smtClean="0"/>
              <a:t>Normalize </a:t>
            </a:r>
            <a:r>
              <a:rPr lang="en-US" sz="2000" dirty="0" smtClean="0"/>
              <a:t>diameters, inclinations, PAs to 2MASS values</a:t>
            </a:r>
          </a:p>
          <a:p>
            <a:pPr marL="806450" indent="-344488" algn="l">
              <a:buClrTx/>
              <a:buSzTx/>
            </a:pPr>
            <a:r>
              <a:rPr lang="en-US" sz="2000" dirty="0" smtClean="0"/>
              <a:t>Choose representative magnitudes, calculate (L*, </a:t>
            </a:r>
            <a:r>
              <a:rPr lang="en-US" sz="2000" dirty="0" err="1" smtClean="0"/>
              <a:t>R</a:t>
            </a:r>
            <a:r>
              <a:rPr lang="en-US" sz="2000" baseline="-25000" dirty="0" err="1" smtClean="0"/>
              <a:t>vir</a:t>
            </a:r>
            <a:r>
              <a:rPr lang="en-US" sz="2000" dirty="0" smtClean="0"/>
              <a:t>)</a:t>
            </a:r>
            <a:endParaRPr lang="en-US" sz="2000" dirty="0"/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2101475" y="76200"/>
            <a:ext cx="799289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 smtClean="0">
                <a:solidFill>
                  <a:schemeClr val="bg1"/>
                </a:solidFill>
              </a:rPr>
              <a:t>New Nearby Galaxy Catalog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522" y="1998808"/>
            <a:ext cx="9448800" cy="4724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73522" y="643082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212" y="1999287"/>
            <a:ext cx="9717425" cy="48587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95400" y="659639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French &amp; </a:t>
            </a:r>
            <a:r>
              <a:rPr lang="en-US" sz="1100" dirty="0" err="1" smtClean="0"/>
              <a:t>Wakker</a:t>
            </a:r>
            <a:r>
              <a:rPr lang="en-US" sz="1100" dirty="0" smtClean="0"/>
              <a:t> 2018, in prep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5395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6" y="830997"/>
            <a:ext cx="10671859" cy="5112603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800" b="1" dirty="0" smtClean="0"/>
              <a:t>700</a:t>
            </a:r>
            <a:r>
              <a:rPr lang="en-US" sz="2800" b="1" dirty="0" smtClean="0"/>
              <a:t>+ G130M COS targets</a:t>
            </a:r>
          </a:p>
          <a:p>
            <a:pPr marL="804863" lvl="1" indent="-341313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Reduce, </a:t>
            </a:r>
            <a:r>
              <a:rPr lang="en-US" sz="2000" dirty="0" smtClean="0"/>
              <a:t>identify and measure all </a:t>
            </a:r>
            <a:r>
              <a:rPr lang="en-US" sz="2000" dirty="0" smtClean="0"/>
              <a:t>lines</a:t>
            </a:r>
          </a:p>
          <a:p>
            <a:pPr marL="804863" lvl="1" indent="-341313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Produce a catalog of fit parameters</a:t>
            </a:r>
            <a:endParaRPr lang="en-US" sz="2000" dirty="0" smtClean="0"/>
          </a:p>
          <a:p>
            <a:pPr marL="804863" lvl="1" indent="-341313" algn="l">
              <a:lnSpc>
                <a:spcPct val="150000"/>
              </a:lnSpc>
              <a:buClrTx/>
              <a:buSzTx/>
            </a:pPr>
            <a:endParaRPr lang="en-US" sz="2000" dirty="0"/>
          </a:p>
          <a:p>
            <a:pPr marL="808038" indent="-347663" algn="l">
              <a:buClrTx/>
              <a:buSzTx/>
            </a:pP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2888552" y="72479"/>
            <a:ext cx="641874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 smtClean="0">
                <a:solidFill>
                  <a:schemeClr val="bg1"/>
                </a:solidFill>
              </a:rPr>
              <a:t>Catalog the absorbers</a:t>
            </a:r>
            <a:endParaRPr lang="en-US" sz="460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7010400" y="914400"/>
            <a:ext cx="4973782" cy="56968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9390888" y="2631980"/>
            <a:ext cx="2386366" cy="396240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850264" y="659639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French &amp; </a:t>
            </a:r>
            <a:r>
              <a:rPr lang="en-US" sz="1100" dirty="0" err="1" smtClean="0">
                <a:solidFill>
                  <a:schemeClr val="bg1"/>
                </a:solidFill>
              </a:rPr>
              <a:t>Wakker</a:t>
            </a:r>
            <a:r>
              <a:rPr lang="en-US" sz="1100" dirty="0" smtClean="0">
                <a:solidFill>
                  <a:schemeClr val="bg1"/>
                </a:solidFill>
              </a:rPr>
              <a:t> 2018, in prep</a:t>
            </a: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39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61996" y="830997"/>
            <a:ext cx="10671859" cy="5112603"/>
          </a:xfrm>
        </p:spPr>
        <p:txBody>
          <a:bodyPr/>
          <a:lstStyle/>
          <a:p>
            <a:pPr marL="457200" indent="-457200" algn="l">
              <a:lnSpc>
                <a:spcPct val="150000"/>
              </a:lnSpc>
              <a:buClrTx/>
              <a:buSzTx/>
            </a:pPr>
            <a:r>
              <a:rPr lang="en-US" sz="2800" b="1" dirty="0" smtClean="0"/>
              <a:t>Concentrate on Ly-alpha</a:t>
            </a:r>
            <a:endParaRPr lang="en-US" sz="2800" b="1" dirty="0" smtClean="0"/>
          </a:p>
          <a:p>
            <a:pPr marL="808038" lvl="1" indent="-347663" algn="l">
              <a:lnSpc>
                <a:spcPct val="150000"/>
              </a:lnSpc>
              <a:buClrTx/>
              <a:buSzTx/>
            </a:pPr>
            <a:r>
              <a:rPr lang="en-US" sz="2000" dirty="0" smtClean="0"/>
              <a:t>Correlate with galaxy environment</a:t>
            </a:r>
            <a:endParaRPr lang="en-US" sz="2000" dirty="0"/>
          </a:p>
          <a:p>
            <a:pPr marL="342900" lvl="1" indent="-342900" algn="l">
              <a:buClrTx/>
              <a:buSzTx/>
            </a:pPr>
            <a:endParaRPr lang="en-US" sz="2000" dirty="0" smtClean="0"/>
          </a:p>
          <a:p>
            <a:pPr marL="342900" lvl="1" indent="-342900" algn="l">
              <a:buClrTx/>
              <a:buSzTx/>
            </a:pP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7010400" y="932514"/>
            <a:ext cx="4973782" cy="56968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9390888" y="2650094"/>
            <a:ext cx="2386366" cy="39624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6" y="2421496"/>
            <a:ext cx="5677399" cy="325144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6439395" y="1354696"/>
            <a:ext cx="875806" cy="106680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439395" y="2536604"/>
            <a:ext cx="875806" cy="277324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905682" y="6596390"/>
            <a:ext cx="21339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French &amp; </a:t>
            </a:r>
            <a:r>
              <a:rPr lang="en-US" sz="1100" dirty="0" err="1" smtClean="0">
                <a:solidFill>
                  <a:schemeClr val="bg1"/>
                </a:solidFill>
              </a:rPr>
              <a:t>Wakker</a:t>
            </a:r>
            <a:r>
              <a:rPr lang="en-US" sz="1100" dirty="0" smtClean="0">
                <a:solidFill>
                  <a:schemeClr val="bg1"/>
                </a:solidFill>
              </a:rPr>
              <a:t> 2018, in prep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88552" y="74741"/>
            <a:ext cx="641874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b="1" dirty="0" smtClean="0">
                <a:solidFill>
                  <a:schemeClr val="bg1"/>
                </a:solidFill>
              </a:rPr>
              <a:t>Catalog the absorbers</a:t>
            </a:r>
            <a:endParaRPr lang="en-US" sz="4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60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Theme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25921</TotalTime>
  <Words>819</Words>
  <Application>Microsoft Macintosh PowerPoint</Application>
  <PresentationFormat>Widescreen</PresentationFormat>
  <Paragraphs>181</Paragraphs>
  <Slides>24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Courier New</vt:lpstr>
      <vt:lpstr>Lucida Grande</vt:lpstr>
      <vt:lpstr>Times</vt:lpstr>
      <vt:lpstr>Wingdings</vt:lpstr>
      <vt:lpstr>Arial</vt:lpstr>
      <vt:lpstr>Custom Theme</vt:lpstr>
      <vt:lpstr>Does gas in the IGM care about galaxies?</vt:lpstr>
      <vt:lpstr>Gas + galaxies trace the same potential</vt:lpstr>
      <vt:lpstr>Does the gas care about the galaxies?</vt:lpstr>
      <vt:lpstr>Probing the CGM with QSO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Galaxy-Absorber Connection with the Cosmic Origins Spectrograph</dc:title>
  <cp:lastModifiedBy>DAVID FRENCH</cp:lastModifiedBy>
  <cp:revision>723</cp:revision>
  <cp:lastPrinted>2018-01-08T21:12:59Z</cp:lastPrinted>
  <dcterms:modified xsi:type="dcterms:W3CDTF">2018-01-11T12:53:05Z</dcterms:modified>
</cp:coreProperties>
</file>